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12"/>
  </p:handoutMasterIdLst>
  <p:sldIdLst>
    <p:sldId id="375" r:id="rId5"/>
    <p:sldId id="407" r:id="rId6"/>
    <p:sldId id="384" r:id="rId7"/>
    <p:sldId id="416" r:id="rId8"/>
    <p:sldId id="409" r:id="rId9"/>
    <p:sldId id="412" r:id="rId10"/>
    <p:sldId id="4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0C5A9E"/>
    <a:srgbClr val="9AF0FC"/>
    <a:srgbClr val="0E067C"/>
    <a:srgbClr val="023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93" autoAdjust="0"/>
  </p:normalViewPr>
  <p:slideViewPr>
    <p:cSldViewPr snapToGrid="0" snapToObjects="1">
      <p:cViewPr varScale="1">
        <p:scale>
          <a:sx n="103" d="100"/>
          <a:sy n="103" d="100"/>
        </p:scale>
        <p:origin x="138" y="360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MH!PivotTable10</c:name>
    <c:fmtId val="5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Mat Handle September</a:t>
            </a:r>
          </a:p>
        </c:rich>
      </c:tx>
      <c:layout>
        <c:manualLayout>
          <c:xMode val="edge"/>
          <c:yMode val="edge"/>
          <c:x val="0.26440133619661177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MH'!$I$25</c:f>
              <c:strCache>
                <c:ptCount val="1"/>
                <c:pt idx="0">
                  <c:v>Sum of CYCLE COUNTS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MH'!$I$26:$I$31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23</c:v>
                </c:pt>
                <c:pt idx="3">
                  <c:v>42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9D-4665-8E61-5C5BFF7AB23F}"/>
            </c:ext>
          </c:extLst>
        </c:ser>
        <c:ser>
          <c:idx val="1"/>
          <c:order val="1"/>
          <c:tx>
            <c:strRef>
              <c:f>'1 Movements by MH'!$J$25</c:f>
              <c:strCache>
                <c:ptCount val="1"/>
                <c:pt idx="0">
                  <c:v>Sum of MAT HANDLE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MH'!$J$26:$J$31</c:f>
              <c:numCache>
                <c:formatCode>General</c:formatCode>
                <c:ptCount val="5"/>
                <c:pt idx="0">
                  <c:v>1426</c:v>
                </c:pt>
                <c:pt idx="1">
                  <c:v>1059</c:v>
                </c:pt>
                <c:pt idx="2">
                  <c:v>885</c:v>
                </c:pt>
                <c:pt idx="3">
                  <c:v>836</c:v>
                </c:pt>
                <c:pt idx="4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9D-4665-8E61-5C5BFF7AB23F}"/>
            </c:ext>
          </c:extLst>
        </c:ser>
        <c:ser>
          <c:idx val="2"/>
          <c:order val="2"/>
          <c:tx>
            <c:strRef>
              <c:f>'1 Movements by MH'!$K$25</c:f>
              <c:strCache>
                <c:ptCount val="1"/>
                <c:pt idx="0">
                  <c:v>Sum of cc MH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MH'!$K$26:$K$31</c:f>
              <c:numCache>
                <c:formatCode>General</c:formatCode>
                <c:ptCount val="5"/>
                <c:pt idx="0">
                  <c:v>1429</c:v>
                </c:pt>
                <c:pt idx="1">
                  <c:v>1062</c:v>
                </c:pt>
                <c:pt idx="2">
                  <c:v>908</c:v>
                </c:pt>
                <c:pt idx="3">
                  <c:v>878</c:v>
                </c:pt>
                <c:pt idx="4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9D-4665-8E61-5C5BFF7AB2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14677104"/>
        <c:axId val="1136347568"/>
      </c:barChart>
      <c:catAx>
        <c:axId val="121467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347568"/>
        <c:crosses val="autoZero"/>
        <c:auto val="1"/>
        <c:lblAlgn val="ctr"/>
        <c:lblOffset val="100"/>
        <c:noMultiLvlLbl val="0"/>
      </c:catAx>
      <c:valAx>
        <c:axId val="113634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Mat Handle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67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general-.xlsx]REPORTE CONSOLIDACION 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Consolidations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'REPORTE CONSOLIDACION '!$L$57</c:f>
              <c:strCache>
                <c:ptCount val="1"/>
                <c:pt idx="0">
                  <c:v>20 octubre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'REPORTE CONSOLIDACION '!$K$58:$K$77</c:f>
              <c:strCache>
                <c:ptCount val="19"/>
                <c:pt idx="0">
                  <c:v>13103</c:v>
                </c:pt>
                <c:pt idx="1">
                  <c:v>13210</c:v>
                </c:pt>
                <c:pt idx="2">
                  <c:v>13214</c:v>
                </c:pt>
                <c:pt idx="3">
                  <c:v>15312</c:v>
                </c:pt>
                <c:pt idx="4">
                  <c:v>23424</c:v>
                </c:pt>
                <c:pt idx="5">
                  <c:v>33622</c:v>
                </c:pt>
                <c:pt idx="6">
                  <c:v>36024</c:v>
                </c:pt>
                <c:pt idx="7">
                  <c:v>36119</c:v>
                </c:pt>
                <c:pt idx="8">
                  <c:v>39267</c:v>
                </c:pt>
                <c:pt idx="9">
                  <c:v>39664</c:v>
                </c:pt>
                <c:pt idx="10">
                  <c:v>63125</c:v>
                </c:pt>
                <c:pt idx="11">
                  <c:v>70107</c:v>
                </c:pt>
                <c:pt idx="12">
                  <c:v>156122</c:v>
                </c:pt>
                <c:pt idx="13">
                  <c:v>812645</c:v>
                </c:pt>
                <c:pt idx="14">
                  <c:v>1334836</c:v>
                </c:pt>
                <c:pt idx="15">
                  <c:v>11104711</c:v>
                </c:pt>
                <c:pt idx="16">
                  <c:v>99452538</c:v>
                </c:pt>
                <c:pt idx="17">
                  <c:v>111024793</c:v>
                </c:pt>
                <c:pt idx="18">
                  <c:v>1054269V01</c:v>
                </c:pt>
              </c:strCache>
            </c:strRef>
          </c:cat>
          <c:val>
            <c:numRef>
              <c:f>'REPORTE CONSOLIDACION '!$L$58:$L$77</c:f>
              <c:numCache>
                <c:formatCode>General</c:formatCode>
                <c:ptCount val="19"/>
                <c:pt idx="0">
                  <c:v>10</c:v>
                </c:pt>
                <c:pt idx="1">
                  <c:v>21</c:v>
                </c:pt>
                <c:pt idx="2">
                  <c:v>6</c:v>
                </c:pt>
                <c:pt idx="3">
                  <c:v>6</c:v>
                </c:pt>
                <c:pt idx="4">
                  <c:v>12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5</c:v>
                </c:pt>
                <c:pt idx="12">
                  <c:v>10</c:v>
                </c:pt>
                <c:pt idx="13">
                  <c:v>6</c:v>
                </c:pt>
                <c:pt idx="14">
                  <c:v>6</c:v>
                </c:pt>
                <c:pt idx="15">
                  <c:v>16</c:v>
                </c:pt>
                <c:pt idx="16">
                  <c:v>16</c:v>
                </c:pt>
                <c:pt idx="17">
                  <c:v>19</c:v>
                </c:pt>
                <c:pt idx="18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B0-458E-BB0B-D333FCBD25BB}"/>
            </c:ext>
          </c:extLst>
        </c:ser>
        <c:ser>
          <c:idx val="1"/>
          <c:order val="1"/>
          <c:tx>
            <c:strRef>
              <c:f>'REPORTE CONSOLIDACION '!$M$57</c:f>
              <c:strCache>
                <c:ptCount val="1"/>
                <c:pt idx="0">
                  <c:v>27 octubre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'REPORTE CONSOLIDACION '!$K$58:$K$77</c:f>
              <c:strCache>
                <c:ptCount val="19"/>
                <c:pt idx="0">
                  <c:v>13103</c:v>
                </c:pt>
                <c:pt idx="1">
                  <c:v>13210</c:v>
                </c:pt>
                <c:pt idx="2">
                  <c:v>13214</c:v>
                </c:pt>
                <c:pt idx="3">
                  <c:v>15312</c:v>
                </c:pt>
                <c:pt idx="4">
                  <c:v>23424</c:v>
                </c:pt>
                <c:pt idx="5">
                  <c:v>33622</c:v>
                </c:pt>
                <c:pt idx="6">
                  <c:v>36024</c:v>
                </c:pt>
                <c:pt idx="7">
                  <c:v>36119</c:v>
                </c:pt>
                <c:pt idx="8">
                  <c:v>39267</c:v>
                </c:pt>
                <c:pt idx="9">
                  <c:v>39664</c:v>
                </c:pt>
                <c:pt idx="10">
                  <c:v>63125</c:v>
                </c:pt>
                <c:pt idx="11">
                  <c:v>70107</c:v>
                </c:pt>
                <c:pt idx="12">
                  <c:v>156122</c:v>
                </c:pt>
                <c:pt idx="13">
                  <c:v>812645</c:v>
                </c:pt>
                <c:pt idx="14">
                  <c:v>1334836</c:v>
                </c:pt>
                <c:pt idx="15">
                  <c:v>11104711</c:v>
                </c:pt>
                <c:pt idx="16">
                  <c:v>99452538</c:v>
                </c:pt>
                <c:pt idx="17">
                  <c:v>111024793</c:v>
                </c:pt>
                <c:pt idx="18">
                  <c:v>1054269V01</c:v>
                </c:pt>
              </c:strCache>
            </c:strRef>
          </c:cat>
          <c:val>
            <c:numRef>
              <c:f>'REPORTE CONSOLIDACION '!$M$58:$M$77</c:f>
              <c:numCache>
                <c:formatCode>General</c:formatCode>
                <c:ptCount val="19"/>
                <c:pt idx="0">
                  <c:v>9</c:v>
                </c:pt>
                <c:pt idx="1">
                  <c:v>20</c:v>
                </c:pt>
                <c:pt idx="2">
                  <c:v>5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10</c:v>
                </c:pt>
                <c:pt idx="13">
                  <c:v>5</c:v>
                </c:pt>
                <c:pt idx="14">
                  <c:v>5</c:v>
                </c:pt>
                <c:pt idx="15">
                  <c:v>14</c:v>
                </c:pt>
                <c:pt idx="16">
                  <c:v>15</c:v>
                </c:pt>
                <c:pt idx="17">
                  <c:v>19</c:v>
                </c:pt>
                <c:pt idx="18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B0-458E-BB0B-D333FCBD2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567568"/>
        <c:axId val="936364816"/>
      </c:lineChart>
      <c:catAx>
        <c:axId val="8285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364816"/>
        <c:crosses val="autoZero"/>
        <c:auto val="1"/>
        <c:lblAlgn val="ctr"/>
        <c:lblOffset val="100"/>
        <c:noMultiLvlLbl val="0"/>
      </c:catAx>
      <c:valAx>
        <c:axId val="93636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locations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5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MH!PivotTable10</c:name>
    <c:fmtId val="5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Mat Handle October</a:t>
            </a:r>
          </a:p>
        </c:rich>
      </c:tx>
      <c:layout>
        <c:manualLayout>
          <c:xMode val="edge"/>
          <c:yMode val="edge"/>
          <c:x val="0.26440133619661177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MH'!$I$25</c:f>
              <c:strCache>
                <c:ptCount val="1"/>
                <c:pt idx="0">
                  <c:v>Sum of CYCLE COUNTS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MH'!$I$26:$I$31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0-4C84-A5CC-7E0DDD169BF8}"/>
            </c:ext>
          </c:extLst>
        </c:ser>
        <c:ser>
          <c:idx val="1"/>
          <c:order val="1"/>
          <c:tx>
            <c:strRef>
              <c:f>'1 Movements by MH'!$J$25</c:f>
              <c:strCache>
                <c:ptCount val="1"/>
                <c:pt idx="0">
                  <c:v>Sum of MAT HANDLE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MH'!$J$26:$J$31</c:f>
              <c:numCache>
                <c:formatCode>General</c:formatCode>
                <c:ptCount val="5"/>
                <c:pt idx="0">
                  <c:v>1068</c:v>
                </c:pt>
                <c:pt idx="1">
                  <c:v>996</c:v>
                </c:pt>
                <c:pt idx="2">
                  <c:v>925</c:v>
                </c:pt>
                <c:pt idx="3">
                  <c:v>567</c:v>
                </c:pt>
                <c:pt idx="4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0-4C84-A5CC-7E0DDD169BF8}"/>
            </c:ext>
          </c:extLst>
        </c:ser>
        <c:ser>
          <c:idx val="2"/>
          <c:order val="2"/>
          <c:tx>
            <c:strRef>
              <c:f>'1 Movements by MH'!$K$25</c:f>
              <c:strCache>
                <c:ptCount val="1"/>
                <c:pt idx="0">
                  <c:v>Sum of cc MH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MH'!$K$26:$K$31</c:f>
              <c:numCache>
                <c:formatCode>General</c:formatCode>
                <c:ptCount val="5"/>
                <c:pt idx="0">
                  <c:v>1070</c:v>
                </c:pt>
                <c:pt idx="1">
                  <c:v>997</c:v>
                </c:pt>
                <c:pt idx="2">
                  <c:v>927</c:v>
                </c:pt>
                <c:pt idx="3">
                  <c:v>577</c:v>
                </c:pt>
                <c:pt idx="4">
                  <c:v>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0-4C84-A5CC-7E0DDD169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14677104"/>
        <c:axId val="1136347568"/>
      </c:barChart>
      <c:catAx>
        <c:axId val="121467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347568"/>
        <c:crosses val="autoZero"/>
        <c:auto val="1"/>
        <c:lblAlgn val="ctr"/>
        <c:lblOffset val="100"/>
        <c:noMultiLvlLbl val="0"/>
      </c:catAx>
      <c:valAx>
        <c:axId val="113634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Mat Handle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67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MH!PivotTable8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Adjustments September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MH'!$B$25</c:f>
              <c:strCache>
                <c:ptCount val="1"/>
                <c:pt idx="0">
                  <c:v>Sum of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jodelacr</c:v>
                </c:pt>
                <c:pt idx="2">
                  <c:v>judelato</c:v>
                </c:pt>
                <c:pt idx="3">
                  <c:v>erojas</c:v>
                </c:pt>
              </c:strCache>
            </c:strRef>
          </c:cat>
          <c:val>
            <c:numRef>
              <c:f>'1 Movements by MH'!$B$26:$B$30</c:f>
              <c:numCache>
                <c:formatCode>"$"#,##0.00</c:formatCode>
                <c:ptCount val="4"/>
                <c:pt idx="0">
                  <c:v>2193.5100000000002</c:v>
                </c:pt>
                <c:pt idx="1">
                  <c:v>1242.8099999999995</c:v>
                </c:pt>
                <c:pt idx="2">
                  <c:v>30.720000000000002</c:v>
                </c:pt>
                <c:pt idx="3">
                  <c:v>-221.17000000000002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57-4A6F-8CEB-3DCAED3C1C43}"/>
            </c:ext>
          </c:extLst>
        </c:ser>
        <c:ser>
          <c:idx val="1"/>
          <c:order val="1"/>
          <c:tx>
            <c:strRef>
              <c:f>'1 Movements by MH'!$C$25</c:f>
              <c:strCache>
                <c:ptCount val="1"/>
                <c:pt idx="0">
                  <c:v>Count of PART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jodelacr</c:v>
                </c:pt>
                <c:pt idx="2">
                  <c:v>judelato</c:v>
                </c:pt>
                <c:pt idx="3">
                  <c:v>erojas</c:v>
                </c:pt>
              </c:strCache>
            </c:strRef>
          </c:cat>
          <c:val>
            <c:numRef>
              <c:f>'1 Movements by MH'!$C$26:$C$30</c:f>
              <c:numCache>
                <c:formatCode>0</c:formatCode>
                <c:ptCount val="4"/>
                <c:pt idx="0">
                  <c:v>24</c:v>
                </c:pt>
                <c:pt idx="1">
                  <c:v>43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57-4A6F-8CEB-3DCAED3C1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0169920"/>
        <c:axId val="1657760688"/>
      </c:barChart>
      <c:catAx>
        <c:axId val="1010169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760688"/>
        <c:crosses val="autoZero"/>
        <c:auto val="1"/>
        <c:lblAlgn val="ctr"/>
        <c:lblOffset val="100"/>
        <c:noMultiLvlLbl val="0"/>
      </c:catAx>
      <c:valAx>
        <c:axId val="16577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CC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16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MH!PivotTable8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Adjustments October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MH'!$B$25</c:f>
              <c:strCache>
                <c:ptCount val="1"/>
                <c:pt idx="0">
                  <c:v>Sum of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judelato</c:v>
                </c:pt>
                <c:pt idx="2">
                  <c:v>erojas</c:v>
                </c:pt>
                <c:pt idx="3">
                  <c:v>jodelacr</c:v>
                </c:pt>
              </c:strCache>
            </c:strRef>
          </c:cat>
          <c:val>
            <c:numRef>
              <c:f>'1 Movements by MH'!$B$26:$B$30</c:f>
              <c:numCache>
                <c:formatCode>"$"#,##0.00</c:formatCode>
                <c:ptCount val="4"/>
                <c:pt idx="0">
                  <c:v>4858.66</c:v>
                </c:pt>
                <c:pt idx="1">
                  <c:v>434.04</c:v>
                </c:pt>
                <c:pt idx="2">
                  <c:v>-14.86</c:v>
                </c:pt>
                <c:pt idx="3">
                  <c:v>-816.22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4-457B-9409-77D55332321F}"/>
            </c:ext>
          </c:extLst>
        </c:ser>
        <c:ser>
          <c:idx val="1"/>
          <c:order val="1"/>
          <c:tx>
            <c:strRef>
              <c:f>'1 Movements by MH'!$C$25</c:f>
              <c:strCache>
                <c:ptCount val="1"/>
                <c:pt idx="0">
                  <c:v>Count of PART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judelato</c:v>
                </c:pt>
                <c:pt idx="2">
                  <c:v>erojas</c:v>
                </c:pt>
                <c:pt idx="3">
                  <c:v>jodelacr</c:v>
                </c:pt>
              </c:strCache>
            </c:strRef>
          </c:cat>
          <c:val>
            <c:numRef>
              <c:f>'1 Movements by MH'!$C$26:$C$30</c:f>
              <c:numCache>
                <c:formatCode>0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24-457B-9409-77D553323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0169920"/>
        <c:axId val="1657760688"/>
      </c:barChart>
      <c:catAx>
        <c:axId val="1010169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760688"/>
        <c:crosses val="autoZero"/>
        <c:auto val="1"/>
        <c:lblAlgn val="ctr"/>
        <c:lblOffset val="100"/>
        <c:noMultiLvlLbl val="0"/>
      </c:catAx>
      <c:valAx>
        <c:axId val="16577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CC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16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!Class not slotted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Class Not</a:t>
            </a:r>
            <a:r>
              <a:rPr lang="en-US" baseline="0"/>
              <a:t> Slotted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'!$B$1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'!$A$2:$A$9</c:f>
              <c:multiLvlStrCache>
                <c:ptCount val="5"/>
                <c:lvl>
                  <c:pt idx="1">
                    <c:v>1-Sep</c:v>
                  </c:pt>
                  <c:pt idx="2">
                    <c:v>22-Sep</c:v>
                  </c:pt>
                  <c:pt idx="3">
                    <c:v>14-Oct</c:v>
                  </c:pt>
                  <c:pt idx="4">
                    <c:v>27-Oct</c:v>
                  </c:pt>
                </c:lvl>
                <c:lvl>
                  <c:pt idx="0">
                    <c:v>Aug</c:v>
                  </c:pt>
                  <c:pt idx="1">
                    <c:v>Sep</c:v>
                  </c:pt>
                  <c:pt idx="3">
                    <c:v>Oct</c:v>
                  </c:pt>
                </c:lvl>
              </c:multiLvlStrCache>
            </c:multiLvlStrRef>
          </c:cat>
          <c:val>
            <c:numRef>
              <c:f>'2 Reslot Analysis '!$B$2:$B$9</c:f>
              <c:numCache>
                <c:formatCode>General</c:formatCode>
                <c:ptCount val="5"/>
                <c:pt idx="0">
                  <c:v>41</c:v>
                </c:pt>
                <c:pt idx="1">
                  <c:v>34</c:v>
                </c:pt>
                <c:pt idx="2">
                  <c:v>23</c:v>
                </c:pt>
                <c:pt idx="3">
                  <c:v>18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8A-4BEB-8F63-0D0D178B8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724543"/>
        <c:axId val="484681135"/>
      </c:lineChart>
      <c:catAx>
        <c:axId val="5447245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681135"/>
        <c:crosses val="autoZero"/>
        <c:auto val="1"/>
        <c:lblAlgn val="ctr"/>
        <c:lblOffset val="100"/>
        <c:noMultiLvlLbl val="0"/>
      </c:catAx>
      <c:valAx>
        <c:axId val="4846811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</a:t>
                </a:r>
                <a:r>
                  <a:rPr lang="en-US" baseline="0"/>
                  <a:t> Numbers Sum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72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!Labor Intensive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Labor Intensive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5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'!$N$1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'!$M$2:$M$9</c:f>
              <c:multiLvlStrCache>
                <c:ptCount val="5"/>
                <c:lvl>
                  <c:pt idx="1">
                    <c:v>1-Sep</c:v>
                  </c:pt>
                  <c:pt idx="2">
                    <c:v>22-Sep</c:v>
                  </c:pt>
                  <c:pt idx="3">
                    <c:v>27-Oct</c:v>
                  </c:pt>
                  <c:pt idx="4">
                    <c:v>14-Oct</c:v>
                  </c:pt>
                </c:lvl>
                <c:lvl>
                  <c:pt idx="0">
                    <c:v>Aug</c:v>
                  </c:pt>
                  <c:pt idx="1">
                    <c:v>Sep</c:v>
                  </c:pt>
                  <c:pt idx="3">
                    <c:v>Oct</c:v>
                  </c:pt>
                </c:lvl>
              </c:multiLvlStrCache>
            </c:multiLvlStrRef>
          </c:cat>
          <c:val>
            <c:numRef>
              <c:f>'2 Reslot Analysis '!$N$2:$N$9</c:f>
              <c:numCache>
                <c:formatCode>General</c:formatCode>
                <c:ptCount val="5"/>
                <c:pt idx="0">
                  <c:v>83</c:v>
                </c:pt>
                <c:pt idx="1">
                  <c:v>58</c:v>
                </c:pt>
                <c:pt idx="2">
                  <c:v>51</c:v>
                </c:pt>
                <c:pt idx="3">
                  <c:v>34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CE-4ABD-8769-A880592D5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3109583"/>
        <c:axId val="537060751"/>
      </c:lineChart>
      <c:catAx>
        <c:axId val="6831095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060751"/>
        <c:crosses val="autoZero"/>
        <c:auto val="1"/>
        <c:lblAlgn val="ctr"/>
        <c:lblOffset val="100"/>
        <c:noMultiLvlLbl val="0"/>
      </c:catAx>
      <c:valAx>
        <c:axId val="53706075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LI</a:t>
                </a:r>
                <a:r>
                  <a:rPr lang="en-US" baseline="0"/>
                  <a:t> Part Numbers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0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general-.xlsx]3 Restock Analysis !PivotTable5</c:name>
    <c:fmtId val="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</a:t>
            </a:r>
            <a:r>
              <a:rPr lang="en-US" baseline="0" dirty="0"/>
              <a:t> Numbers of </a:t>
            </a:r>
            <a:r>
              <a:rPr lang="en-US" baseline="0" dirty="0" err="1"/>
              <a:t>Reestock</a:t>
            </a:r>
            <a:r>
              <a:rPr lang="en-US" baseline="0" dirty="0"/>
              <a:t> October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'3 Restock Analysis '!$B$2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'3 Restock Analysis '!$A$3:$A$23</c:f>
              <c:strCache>
                <c:ptCount val="20"/>
                <c:pt idx="0">
                  <c:v>10/3/2022</c:v>
                </c:pt>
                <c:pt idx="1">
                  <c:v>10/4/2022</c:v>
                </c:pt>
                <c:pt idx="2">
                  <c:v>10/5/2022</c:v>
                </c:pt>
                <c:pt idx="3">
                  <c:v>10/6/2022</c:v>
                </c:pt>
                <c:pt idx="4">
                  <c:v>10/7/2022</c:v>
                </c:pt>
                <c:pt idx="5">
                  <c:v>10/10/2022</c:v>
                </c:pt>
                <c:pt idx="6">
                  <c:v>10/11/2022</c:v>
                </c:pt>
                <c:pt idx="7">
                  <c:v>10/12/2022</c:v>
                </c:pt>
                <c:pt idx="8">
                  <c:v>10/13/2022</c:v>
                </c:pt>
                <c:pt idx="9">
                  <c:v>10/14/2022</c:v>
                </c:pt>
                <c:pt idx="10">
                  <c:v>10/17/2022</c:v>
                </c:pt>
                <c:pt idx="11">
                  <c:v>10/18/2022</c:v>
                </c:pt>
                <c:pt idx="12">
                  <c:v>10/19/2022</c:v>
                </c:pt>
                <c:pt idx="13">
                  <c:v>10/20/2022</c:v>
                </c:pt>
                <c:pt idx="14">
                  <c:v>10/21/2022</c:v>
                </c:pt>
                <c:pt idx="15">
                  <c:v>10/24/2022</c:v>
                </c:pt>
                <c:pt idx="16">
                  <c:v>10/25/2022</c:v>
                </c:pt>
                <c:pt idx="17">
                  <c:v>10/26/2022</c:v>
                </c:pt>
                <c:pt idx="18">
                  <c:v>10/27/2022</c:v>
                </c:pt>
                <c:pt idx="19">
                  <c:v>10/28/2022</c:v>
                </c:pt>
              </c:strCache>
            </c:strRef>
          </c:cat>
          <c:val>
            <c:numRef>
              <c:f>'3 Restock Analysis '!$B$3:$B$23</c:f>
              <c:numCache>
                <c:formatCode>General</c:formatCode>
                <c:ptCount val="20"/>
                <c:pt idx="0">
                  <c:v>66</c:v>
                </c:pt>
                <c:pt idx="1">
                  <c:v>55</c:v>
                </c:pt>
                <c:pt idx="2">
                  <c:v>36</c:v>
                </c:pt>
                <c:pt idx="3">
                  <c:v>65</c:v>
                </c:pt>
                <c:pt idx="4">
                  <c:v>55</c:v>
                </c:pt>
                <c:pt idx="5">
                  <c:v>65</c:v>
                </c:pt>
                <c:pt idx="6">
                  <c:v>43</c:v>
                </c:pt>
                <c:pt idx="7">
                  <c:v>33</c:v>
                </c:pt>
                <c:pt idx="8">
                  <c:v>55</c:v>
                </c:pt>
                <c:pt idx="9">
                  <c:v>39</c:v>
                </c:pt>
                <c:pt idx="10">
                  <c:v>80</c:v>
                </c:pt>
                <c:pt idx="11">
                  <c:v>62</c:v>
                </c:pt>
                <c:pt idx="12">
                  <c:v>50</c:v>
                </c:pt>
                <c:pt idx="13">
                  <c:v>61</c:v>
                </c:pt>
                <c:pt idx="14">
                  <c:v>69</c:v>
                </c:pt>
                <c:pt idx="15">
                  <c:v>107</c:v>
                </c:pt>
                <c:pt idx="16">
                  <c:v>52</c:v>
                </c:pt>
                <c:pt idx="17">
                  <c:v>47</c:v>
                </c:pt>
                <c:pt idx="18">
                  <c:v>68</c:v>
                </c:pt>
                <c:pt idx="19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78-4218-9E58-740D7A5F2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099407"/>
        <c:axId val="866523887"/>
      </c:lineChart>
      <c:catAx>
        <c:axId val="8620994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523887"/>
        <c:crosses val="autoZero"/>
        <c:auto val="1"/>
        <c:lblAlgn val="ctr"/>
        <c:lblOffset val="100"/>
        <c:noMultiLvlLbl val="0"/>
      </c:catAx>
      <c:valAx>
        <c:axId val="86652388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part 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9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general-.xlsx]3 Restock Analysis !PivotTable5</c:name>
    <c:fmtId val="4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</a:t>
            </a:r>
            <a:r>
              <a:rPr lang="en-US" baseline="0" dirty="0"/>
              <a:t> Numbers of </a:t>
            </a:r>
            <a:r>
              <a:rPr lang="en-US" baseline="0" dirty="0" err="1"/>
              <a:t>Reestock</a:t>
            </a:r>
            <a:r>
              <a:rPr lang="en-US" baseline="0" dirty="0"/>
              <a:t> September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'3 Restock Analysis '!$B$2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'3 Restock Analysis '!$A$3:$A$25</c:f>
              <c:strCache>
                <c:ptCount val="22"/>
                <c:pt idx="0">
                  <c:v>9/1/2022</c:v>
                </c:pt>
                <c:pt idx="1">
                  <c:v>9/2/2022</c:v>
                </c:pt>
                <c:pt idx="2">
                  <c:v>9/5/2022</c:v>
                </c:pt>
                <c:pt idx="3">
                  <c:v>9/6/2022</c:v>
                </c:pt>
                <c:pt idx="4">
                  <c:v>9/7/2022</c:v>
                </c:pt>
                <c:pt idx="5">
                  <c:v>9/8/2022</c:v>
                </c:pt>
                <c:pt idx="6">
                  <c:v>9/9/2022</c:v>
                </c:pt>
                <c:pt idx="7">
                  <c:v>9/12/2022</c:v>
                </c:pt>
                <c:pt idx="8">
                  <c:v>9/13/2022</c:v>
                </c:pt>
                <c:pt idx="9">
                  <c:v>9/14/2022</c:v>
                </c:pt>
                <c:pt idx="10">
                  <c:v>9/15/2022</c:v>
                </c:pt>
                <c:pt idx="11">
                  <c:v>9/17/2022</c:v>
                </c:pt>
                <c:pt idx="12">
                  <c:v>9/19/2022</c:v>
                </c:pt>
                <c:pt idx="13">
                  <c:v>9/20/2022</c:v>
                </c:pt>
                <c:pt idx="14">
                  <c:v>9/21/2022</c:v>
                </c:pt>
                <c:pt idx="15">
                  <c:v>9/22/2022</c:v>
                </c:pt>
                <c:pt idx="16">
                  <c:v>9/23/2022</c:v>
                </c:pt>
                <c:pt idx="17">
                  <c:v>9/26/2022</c:v>
                </c:pt>
                <c:pt idx="18">
                  <c:v>9/27/2022</c:v>
                </c:pt>
                <c:pt idx="19">
                  <c:v>9/28/2022</c:v>
                </c:pt>
                <c:pt idx="20">
                  <c:v>9/29/2022</c:v>
                </c:pt>
                <c:pt idx="21">
                  <c:v>9/30/2022</c:v>
                </c:pt>
              </c:strCache>
            </c:strRef>
          </c:cat>
          <c:val>
            <c:numRef>
              <c:f>'3 Restock Analysis '!$B$3:$B$25</c:f>
              <c:numCache>
                <c:formatCode>General</c:formatCode>
                <c:ptCount val="22"/>
                <c:pt idx="0">
                  <c:v>48</c:v>
                </c:pt>
                <c:pt idx="1">
                  <c:v>41</c:v>
                </c:pt>
                <c:pt idx="2">
                  <c:v>108</c:v>
                </c:pt>
                <c:pt idx="3">
                  <c:v>55</c:v>
                </c:pt>
                <c:pt idx="4">
                  <c:v>40</c:v>
                </c:pt>
                <c:pt idx="5">
                  <c:v>66</c:v>
                </c:pt>
                <c:pt idx="6">
                  <c:v>59</c:v>
                </c:pt>
                <c:pt idx="7">
                  <c:v>92</c:v>
                </c:pt>
                <c:pt idx="8">
                  <c:v>69</c:v>
                </c:pt>
                <c:pt idx="9">
                  <c:v>32</c:v>
                </c:pt>
                <c:pt idx="10">
                  <c:v>54</c:v>
                </c:pt>
                <c:pt idx="11">
                  <c:v>64</c:v>
                </c:pt>
                <c:pt idx="12">
                  <c:v>29</c:v>
                </c:pt>
                <c:pt idx="13">
                  <c:v>45</c:v>
                </c:pt>
                <c:pt idx="14">
                  <c:v>36</c:v>
                </c:pt>
                <c:pt idx="15">
                  <c:v>64</c:v>
                </c:pt>
                <c:pt idx="16">
                  <c:v>52</c:v>
                </c:pt>
                <c:pt idx="17">
                  <c:v>85</c:v>
                </c:pt>
                <c:pt idx="18">
                  <c:v>69</c:v>
                </c:pt>
                <c:pt idx="19">
                  <c:v>36</c:v>
                </c:pt>
                <c:pt idx="20">
                  <c:v>59</c:v>
                </c:pt>
                <c:pt idx="21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F-4133-B41C-7E034BBC2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099407"/>
        <c:axId val="866523887"/>
      </c:lineChart>
      <c:catAx>
        <c:axId val="8620994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523887"/>
        <c:crosses val="autoZero"/>
        <c:auto val="1"/>
        <c:lblAlgn val="ctr"/>
        <c:lblOffset val="100"/>
        <c:noMultiLvlLbl val="0"/>
      </c:catAx>
      <c:valAx>
        <c:axId val="86652388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part 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9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general-.xlsx]empty loc Analysis!PivotTable2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Empty Locations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</c:pivotFmt>
      <c:pivotFmt>
        <c:idx val="8"/>
      </c:pivotFmt>
      <c:pivotFmt>
        <c:idx val="9"/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'empty loc Analysis'!$C$2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'empty loc Analysis'!$B$3:$B$7</c:f>
              <c:strCache>
                <c:ptCount val="4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</c:strCache>
            </c:strRef>
          </c:cat>
          <c:val>
            <c:numRef>
              <c:f>'empty loc Analysis'!$C$3:$C$7</c:f>
              <c:numCache>
                <c:formatCode>General</c:formatCode>
                <c:ptCount val="4"/>
                <c:pt idx="0">
                  <c:v>316</c:v>
                </c:pt>
                <c:pt idx="1">
                  <c:v>1586</c:v>
                </c:pt>
                <c:pt idx="2">
                  <c:v>623</c:v>
                </c:pt>
                <c:pt idx="3">
                  <c:v>2338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9-4E33-AF99-3BE26C850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8518384"/>
        <c:axId val="1523862720"/>
      </c:barChart>
      <c:catAx>
        <c:axId val="1668518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862720"/>
        <c:crosses val="autoZero"/>
        <c:auto val="1"/>
        <c:lblAlgn val="ctr"/>
        <c:lblOffset val="100"/>
        <c:noMultiLvlLbl val="0"/>
      </c:catAx>
      <c:valAx>
        <c:axId val="152386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locs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5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1AC79C-411F-4D3E-890B-9CBE2996C2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256" b="2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98048" y="6285971"/>
            <a:ext cx="3693953" cy="35646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Semana</a:t>
            </a:r>
            <a:r>
              <a:rPr lang="en-US" dirty="0"/>
              <a:t> 3 </a:t>
            </a:r>
            <a:r>
              <a:rPr lang="en-US" dirty="0" err="1"/>
              <a:t>septiembre</a:t>
            </a:r>
            <a:r>
              <a:rPr lang="en-US" dirty="0"/>
              <a:t> 2022</a:t>
            </a:r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3971" y="417611"/>
            <a:ext cx="4651956" cy="238760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latin typeface="Impact" panose="020B0806030902050204" pitchFamily="34" charset="0"/>
                <a:ea typeface="Segoe UI Black" panose="020B0A02040204020203" pitchFamily="34" charset="0"/>
              </a:rPr>
              <a:t>Material Handling KPI</a:t>
            </a:r>
          </a:p>
        </p:txBody>
      </p:sp>
      <p:pic>
        <p:nvPicPr>
          <p:cNvPr id="1026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1891280E-7755-4900-A6D4-8BF6315F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965432" y="2688592"/>
            <a:ext cx="5025836" cy="10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B1029-C13D-4AE5-BAD1-990385C18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Movements September</a:t>
            </a:r>
          </a:p>
        </p:txBody>
      </p:sp>
      <p:pic>
        <p:nvPicPr>
          <p:cNvPr id="1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B9AEFBDB-8744-41AA-BEB7-00CD2142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71401A-6735-44EA-A115-F9A359504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62428"/>
              </p:ext>
            </p:extLst>
          </p:nvPr>
        </p:nvGraphicFramePr>
        <p:xfrm>
          <a:off x="1326714" y="5445925"/>
          <a:ext cx="43180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922">
                  <a:extLst>
                    <a:ext uri="{9D8B030D-6E8A-4147-A177-3AD203B41FA5}">
                      <a16:colId xmlns:a16="http://schemas.microsoft.com/office/drawing/2014/main" val="744176113"/>
                    </a:ext>
                  </a:extLst>
                </a:gridCol>
                <a:gridCol w="1383283">
                  <a:extLst>
                    <a:ext uri="{9D8B030D-6E8A-4147-A177-3AD203B41FA5}">
                      <a16:colId xmlns:a16="http://schemas.microsoft.com/office/drawing/2014/main" val="1951591349"/>
                    </a:ext>
                  </a:extLst>
                </a:gridCol>
                <a:gridCol w="1307139">
                  <a:extLst>
                    <a:ext uri="{9D8B030D-6E8A-4147-A177-3AD203B41FA5}">
                      <a16:colId xmlns:a16="http://schemas.microsoft.com/office/drawing/2014/main" val="3194724954"/>
                    </a:ext>
                  </a:extLst>
                </a:gridCol>
                <a:gridCol w="875656">
                  <a:extLst>
                    <a:ext uri="{9D8B030D-6E8A-4147-A177-3AD203B41FA5}">
                      <a16:colId xmlns:a16="http://schemas.microsoft.com/office/drawing/2014/main" val="23791100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User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CYCLE COUNTS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MAT HANDLE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cc MH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5644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8694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2299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6585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361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amiranda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842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4564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9226326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15B37D-8DD8-42EB-867F-DF2985C6A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662555"/>
              </p:ext>
            </p:extLst>
          </p:nvPr>
        </p:nvGraphicFramePr>
        <p:xfrm>
          <a:off x="1390214" y="230085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015B37D-8DD8-42EB-867F-DF2985C6A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258134"/>
              </p:ext>
            </p:extLst>
          </p:nvPr>
        </p:nvGraphicFramePr>
        <p:xfrm>
          <a:off x="7053425" y="230085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8DF5CF-FAFC-4A18-9486-1A0957206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20455"/>
              </p:ext>
            </p:extLst>
          </p:nvPr>
        </p:nvGraphicFramePr>
        <p:xfrm>
          <a:off x="6989925" y="5445925"/>
          <a:ext cx="43180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922">
                  <a:extLst>
                    <a:ext uri="{9D8B030D-6E8A-4147-A177-3AD203B41FA5}">
                      <a16:colId xmlns:a16="http://schemas.microsoft.com/office/drawing/2014/main" val="3911832613"/>
                    </a:ext>
                  </a:extLst>
                </a:gridCol>
                <a:gridCol w="1383283">
                  <a:extLst>
                    <a:ext uri="{9D8B030D-6E8A-4147-A177-3AD203B41FA5}">
                      <a16:colId xmlns:a16="http://schemas.microsoft.com/office/drawing/2014/main" val="4185198033"/>
                    </a:ext>
                  </a:extLst>
                </a:gridCol>
                <a:gridCol w="1307139">
                  <a:extLst>
                    <a:ext uri="{9D8B030D-6E8A-4147-A177-3AD203B41FA5}">
                      <a16:colId xmlns:a16="http://schemas.microsoft.com/office/drawing/2014/main" val="2560600950"/>
                    </a:ext>
                  </a:extLst>
                </a:gridCol>
                <a:gridCol w="875656">
                  <a:extLst>
                    <a:ext uri="{9D8B030D-6E8A-4147-A177-3AD203B41FA5}">
                      <a16:colId xmlns:a16="http://schemas.microsoft.com/office/drawing/2014/main" val="2492666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User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CYCLE COUNTS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MAT HANDLE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cc MH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7435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amiranda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706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4652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46583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6326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4167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35600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48F4FF-75B9-4E01-8011-5168F5DB7ABB}"/>
              </a:ext>
            </a:extLst>
          </p:cNvPr>
          <p:cNvSpPr/>
          <p:nvPr/>
        </p:nvSpPr>
        <p:spPr>
          <a:xfrm>
            <a:off x="1559193" y="1180899"/>
            <a:ext cx="3853042" cy="99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movements</a:t>
            </a:r>
          </a:p>
          <a:p>
            <a:pPr algn="ctr" fontAlgn="b"/>
            <a:r>
              <a:rPr lang="en-US" sz="5400" dirty="0"/>
              <a:t>4564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F47B44-BF58-41DA-BD77-792DE697A540}"/>
              </a:ext>
            </a:extLst>
          </p:cNvPr>
          <p:cNvSpPr/>
          <p:nvPr/>
        </p:nvSpPr>
        <p:spPr>
          <a:xfrm>
            <a:off x="7222404" y="1180899"/>
            <a:ext cx="3853042" cy="99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movements</a:t>
            </a:r>
          </a:p>
          <a:p>
            <a:pPr algn="ctr" fontAlgn="b"/>
            <a:r>
              <a:rPr lang="en-US" sz="5400" dirty="0"/>
              <a:t>4122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6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Cycle counts</a:t>
            </a:r>
          </a:p>
        </p:txBody>
      </p:sp>
      <p:pic>
        <p:nvPicPr>
          <p:cNvPr id="22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8B174CE0-8657-488C-AFAE-6F45ACF6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EB706-FAF4-4428-9246-640F84B041BB}"/>
              </a:ext>
            </a:extLst>
          </p:cNvPr>
          <p:cNvSpPr/>
          <p:nvPr/>
        </p:nvSpPr>
        <p:spPr>
          <a:xfrm>
            <a:off x="1415802" y="1122699"/>
            <a:ext cx="326233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Adjustments difference</a:t>
            </a:r>
          </a:p>
          <a:p>
            <a:pPr algn="r" fontAlgn="b"/>
            <a:r>
              <a:rPr lang="en-US" sz="5400" dirty="0"/>
              <a:t>$3,245.87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4F3BEC-F055-4641-9C2A-517EA51E5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96301"/>
              </p:ext>
            </p:extLst>
          </p:nvPr>
        </p:nvGraphicFramePr>
        <p:xfrm>
          <a:off x="1520889" y="5622638"/>
          <a:ext cx="3052164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775">
                  <a:extLst>
                    <a:ext uri="{9D8B030D-6E8A-4147-A177-3AD203B41FA5}">
                      <a16:colId xmlns:a16="http://schemas.microsoft.com/office/drawing/2014/main" val="118118955"/>
                    </a:ext>
                  </a:extLst>
                </a:gridCol>
                <a:gridCol w="935805">
                  <a:extLst>
                    <a:ext uri="{9D8B030D-6E8A-4147-A177-3AD203B41FA5}">
                      <a16:colId xmlns:a16="http://schemas.microsoft.com/office/drawing/2014/main" val="3306163543"/>
                    </a:ext>
                  </a:extLst>
                </a:gridCol>
                <a:gridCol w="1036584">
                  <a:extLst>
                    <a:ext uri="{9D8B030D-6E8A-4147-A177-3AD203B41FA5}">
                      <a16:colId xmlns:a16="http://schemas.microsoft.com/office/drawing/2014/main" val="21293493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COST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PART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01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$2,193.51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47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$1,242.81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36473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$30.72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168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-$221.17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60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$3,245.87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33519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D06759-FCE6-4E89-9AA9-BE593AB6B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34178"/>
              </p:ext>
            </p:extLst>
          </p:nvPr>
        </p:nvGraphicFramePr>
        <p:xfrm>
          <a:off x="7943241" y="5577249"/>
          <a:ext cx="26924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14377787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150034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47081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COST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PART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378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$4,858.66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160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$434.04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436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-$14.86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912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-$816.22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324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$4,461.62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97089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4E060C1-FACD-4428-A9ED-5F11470F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245322"/>
              </p:ext>
            </p:extLst>
          </p:nvPr>
        </p:nvGraphicFramePr>
        <p:xfrm>
          <a:off x="564868" y="2384654"/>
          <a:ext cx="4964206" cy="312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4E060C1-FACD-4428-A9ED-5F11470F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001046"/>
              </p:ext>
            </p:extLst>
          </p:nvPr>
        </p:nvGraphicFramePr>
        <p:xfrm>
          <a:off x="6662926" y="2384653"/>
          <a:ext cx="4964206" cy="312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8C84F9-A8C5-40D2-9FD1-C0D88BC79725}"/>
              </a:ext>
            </a:extLst>
          </p:cNvPr>
          <p:cNvSpPr/>
          <p:nvPr/>
        </p:nvSpPr>
        <p:spPr>
          <a:xfrm>
            <a:off x="7734058" y="1122699"/>
            <a:ext cx="326233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Adjustments difference</a:t>
            </a:r>
          </a:p>
          <a:p>
            <a:pPr algn="r" fontAlgn="b"/>
            <a:r>
              <a:rPr lang="en-US" sz="5400" dirty="0"/>
              <a:t>$4,461.62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Labor intensive </a:t>
            </a:r>
          </a:p>
        </p:txBody>
      </p:sp>
      <p:pic>
        <p:nvPicPr>
          <p:cNvPr id="22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8B174CE0-8657-488C-AFAE-6F45ACF6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B9FD2-F8AF-45C5-98F5-04C0DCB23170}"/>
              </a:ext>
            </a:extLst>
          </p:cNvPr>
          <p:cNvSpPr/>
          <p:nvPr/>
        </p:nvSpPr>
        <p:spPr>
          <a:xfrm>
            <a:off x="2040633" y="5058561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not slotted count</a:t>
            </a:r>
          </a:p>
          <a:p>
            <a:pPr algn="ctr"/>
            <a:r>
              <a:rPr lang="en-US" sz="5400" dirty="0"/>
              <a:t>12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E5850-9DEE-4AB4-8728-2B7516C84AFB}"/>
              </a:ext>
            </a:extLst>
          </p:cNvPr>
          <p:cNvSpPr/>
          <p:nvPr/>
        </p:nvSpPr>
        <p:spPr>
          <a:xfrm>
            <a:off x="7650785" y="5058561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Labor Intensive</a:t>
            </a:r>
          </a:p>
          <a:p>
            <a:pPr algn="ctr"/>
            <a:r>
              <a:rPr lang="en-US" sz="5400" dirty="0"/>
              <a:t>34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6AFB70-B1D4-482C-A9D2-95EC5F167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692697"/>
              </p:ext>
            </p:extLst>
          </p:nvPr>
        </p:nvGraphicFramePr>
        <p:xfrm>
          <a:off x="953542" y="1898137"/>
          <a:ext cx="4817176" cy="283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AF7B98A-6516-4B31-9C5E-FFD92830C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08184"/>
              </p:ext>
            </p:extLst>
          </p:nvPr>
        </p:nvGraphicFramePr>
        <p:xfrm>
          <a:off x="6421284" y="1893886"/>
          <a:ext cx="4801723" cy="284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788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 err="1">
                <a:latin typeface="Impact" panose="020B0806030902050204" pitchFamily="34" charset="0"/>
              </a:rPr>
              <a:t>rESTOCK</a:t>
            </a:r>
            <a:endParaRPr lang="en-US" dirty="0">
              <a:latin typeface="Impact" panose="020B0806030902050204" pitchFamily="34" charset="0"/>
            </a:endParaRPr>
          </a:p>
        </p:txBody>
      </p:sp>
      <p:pic>
        <p:nvPicPr>
          <p:cNvPr id="11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20799853-AB31-432D-B02C-45D1F01A7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B122C41-B7A0-4346-BA0A-309D67502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585258"/>
              </p:ext>
            </p:extLst>
          </p:nvPr>
        </p:nvGraphicFramePr>
        <p:xfrm>
          <a:off x="6397026" y="1478902"/>
          <a:ext cx="4921672" cy="308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122C41-B7A0-4346-BA0A-309D67502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172278"/>
              </p:ext>
            </p:extLst>
          </p:nvPr>
        </p:nvGraphicFramePr>
        <p:xfrm>
          <a:off x="312800" y="1441579"/>
          <a:ext cx="4921673" cy="3119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E9985B-BB84-450D-B47B-2BE3ACEDCEAB}"/>
              </a:ext>
            </a:extLst>
          </p:cNvPr>
          <p:cNvSpPr/>
          <p:nvPr/>
        </p:nvSpPr>
        <p:spPr>
          <a:xfrm>
            <a:off x="7603708" y="4734447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Numbers stocked</a:t>
            </a:r>
          </a:p>
          <a:p>
            <a:pPr algn="ctr"/>
            <a:r>
              <a:rPr lang="en-US" sz="5400" dirty="0"/>
              <a:t>1171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CF16F3-C25B-44C9-8712-EDBC35DFA828}"/>
              </a:ext>
            </a:extLst>
          </p:cNvPr>
          <p:cNvSpPr/>
          <p:nvPr/>
        </p:nvSpPr>
        <p:spPr>
          <a:xfrm>
            <a:off x="1436173" y="4733680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Numbers stocked</a:t>
            </a:r>
          </a:p>
          <a:p>
            <a:pPr algn="ctr"/>
            <a:r>
              <a:rPr lang="en-US" sz="5400" dirty="0"/>
              <a:t>1276</a:t>
            </a:r>
          </a:p>
        </p:txBody>
      </p:sp>
    </p:spTree>
    <p:extLst>
      <p:ext uri="{BB962C8B-B14F-4D97-AF65-F5344CB8AC3E}">
        <p14:creationId xmlns:p14="http://schemas.microsoft.com/office/powerpoint/2010/main" val="368887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Empty locations</a:t>
            </a:r>
          </a:p>
        </p:txBody>
      </p:sp>
      <p:pic>
        <p:nvPicPr>
          <p:cNvPr id="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A8BF5EA1-3E1C-46A9-AA54-5F3B6C9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30C8E2-61D9-4D9B-B7E7-5B88C797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433328"/>
              </p:ext>
            </p:extLst>
          </p:nvPr>
        </p:nvGraphicFramePr>
        <p:xfrm>
          <a:off x="3944855" y="1554956"/>
          <a:ext cx="7586663" cy="374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1CD169-5047-4861-8DB0-85B821B9B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17527"/>
              </p:ext>
            </p:extLst>
          </p:nvPr>
        </p:nvGraphicFramePr>
        <p:xfrm>
          <a:off x="218863" y="2266905"/>
          <a:ext cx="31623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08379131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702474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Sum of Total de </a:t>
                      </a:r>
                      <a:r>
                        <a:rPr lang="en-US" sz="1100" u="none" strike="noStrike" dirty="0" err="1">
                          <a:effectLst/>
                        </a:rPr>
                        <a:t>espacios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disponibles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2438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948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772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2288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2338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787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4863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920393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88881-EE9B-4A40-8912-2F4D62305F79}"/>
              </a:ext>
            </a:extLst>
          </p:cNvPr>
          <p:cNvSpPr/>
          <p:nvPr/>
        </p:nvSpPr>
        <p:spPr>
          <a:xfrm>
            <a:off x="372058" y="3885890"/>
            <a:ext cx="2855910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empty locations</a:t>
            </a:r>
          </a:p>
          <a:p>
            <a:pPr algn="ctr"/>
            <a:r>
              <a:rPr lang="en-US" sz="5400" dirty="0"/>
              <a:t>2338</a:t>
            </a:r>
          </a:p>
        </p:txBody>
      </p:sp>
    </p:spTree>
    <p:extLst>
      <p:ext uri="{BB962C8B-B14F-4D97-AF65-F5344CB8AC3E}">
        <p14:creationId xmlns:p14="http://schemas.microsoft.com/office/powerpoint/2010/main" val="11169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Consolidation</a:t>
            </a:r>
          </a:p>
        </p:txBody>
      </p:sp>
      <p:pic>
        <p:nvPicPr>
          <p:cNvPr id="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A8BF5EA1-3E1C-46A9-AA54-5F3B6C9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0AED91-BF0C-43A1-850C-D3DF40F21F28}"/>
              </a:ext>
            </a:extLst>
          </p:cNvPr>
          <p:cNvSpPr/>
          <p:nvPr/>
        </p:nvSpPr>
        <p:spPr>
          <a:xfrm>
            <a:off x="8672415" y="1216274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Month consolidations</a:t>
            </a:r>
          </a:p>
          <a:p>
            <a:pPr algn="ctr"/>
            <a:r>
              <a:rPr lang="en-US" sz="5400" dirty="0"/>
              <a:t>87 </a:t>
            </a:r>
            <a:br>
              <a:rPr lang="en-US" sz="5400" dirty="0"/>
            </a:br>
            <a:r>
              <a:rPr lang="en-US" sz="2000" dirty="0"/>
              <a:t>part numbers</a:t>
            </a:r>
            <a:endParaRPr lang="en-US" sz="54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9B6F0AC-882C-4003-A93D-4099056FB7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424214"/>
              </p:ext>
            </p:extLst>
          </p:nvPr>
        </p:nvGraphicFramePr>
        <p:xfrm>
          <a:off x="729504" y="1735495"/>
          <a:ext cx="7294823" cy="4557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35B512-EB3A-4514-8CFB-213B2D7126C8}"/>
              </a:ext>
            </a:extLst>
          </p:cNvPr>
          <p:cNvSpPr/>
          <p:nvPr/>
        </p:nvSpPr>
        <p:spPr>
          <a:xfrm>
            <a:off x="8672415" y="3211761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week consolidations</a:t>
            </a:r>
          </a:p>
          <a:p>
            <a:pPr algn="ctr"/>
            <a:r>
              <a:rPr lang="en-US" sz="5400" dirty="0"/>
              <a:t>29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part numbers</a:t>
            </a:r>
            <a:endParaRPr lang="en-US" sz="5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A8BFA-BC70-4739-963F-64148E119FD9}"/>
              </a:ext>
            </a:extLst>
          </p:cNvPr>
          <p:cNvSpPr/>
          <p:nvPr/>
        </p:nvSpPr>
        <p:spPr>
          <a:xfrm>
            <a:off x="8672415" y="5107697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Empty locations</a:t>
            </a:r>
          </a:p>
          <a:p>
            <a:pPr algn="ctr"/>
            <a:r>
              <a:rPr lang="en-US" sz="5400" dirty="0"/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406551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E344AF0D3FF4C962EB5008E79E15B" ma:contentTypeVersion="5" ma:contentTypeDescription="Create a new document." ma:contentTypeScope="" ma:versionID="ce01a46f1574d3c5e4bfcfb1b03fa300">
  <xsd:schema xmlns:xsd="http://www.w3.org/2001/XMLSchema" xmlns:xs="http://www.w3.org/2001/XMLSchema" xmlns:p="http://schemas.microsoft.com/office/2006/metadata/properties" xmlns:ns3="fdb430ab-73c0-4912-8626-d15f7fe1bdb8" xmlns:ns4="17fb94dd-8c41-42d5-a09e-0f286a6c778c" targetNamespace="http://schemas.microsoft.com/office/2006/metadata/properties" ma:root="true" ma:fieldsID="c64d65848fbeeda8189c2e51676bfcea" ns3:_="" ns4:_="">
    <xsd:import namespace="fdb430ab-73c0-4912-8626-d15f7fe1bdb8"/>
    <xsd:import namespace="17fb94dd-8c41-42d5-a09e-0f286a6c77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430ab-73c0-4912-8626-d15f7fe1b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b94dd-8c41-42d5-a09e-0f286a6c7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E2735F-B8FE-410C-B43E-2B7B49ABE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430ab-73c0-4912-8626-d15f7fe1bdb8"/>
    <ds:schemaRef ds:uri="17fb94dd-8c41-42d5-a09e-0f286a6c7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45008-BD42-4B24-A6F5-0E1C58790533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fb94dd-8c41-42d5-a09e-0f286a6c778c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fdb430ab-73c0-4912-8626-d15f7fe1bd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295</Words>
  <Application>Microsoft Office PowerPoint</Application>
  <PresentationFormat>Widescreen</PresentationFormat>
  <Paragraphs>167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Sagona ExtraLight</vt:lpstr>
      <vt:lpstr>Segoe UI Black</vt:lpstr>
      <vt:lpstr>Speak Pro</vt:lpstr>
      <vt:lpstr>Office Theme</vt:lpstr>
      <vt:lpstr>Material Handling KPI</vt:lpstr>
      <vt:lpstr>Movements September</vt:lpstr>
      <vt:lpstr>Cycle counts</vt:lpstr>
      <vt:lpstr>Labor intensive </vt:lpstr>
      <vt:lpstr>rESTOCK</vt:lpstr>
      <vt:lpstr>Empty locations</vt:lpstr>
      <vt:lpstr>Consolidation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2022-08-26T12:32:04Z</dcterms:created>
  <dcterms:modified xsi:type="dcterms:W3CDTF">2022-10-28T17:43:33Z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0x010100290E344AF0D3FF4C962EB5008E79E15B</vt:lpwstr>
  </property>
</Properties>
</file>